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DM Sans"/>
      <p:bold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0" roundtripDataSignature="AMtx7minQMRF57XFA7JjvpQ10iUskptY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DMSans-boldItalic.fntdata"/><Relationship Id="rId6" Type="http://schemas.openxmlformats.org/officeDocument/2006/relationships/slide" Target="slides/slide1.xml"/><Relationship Id="rId18" Type="http://schemas.openxmlformats.org/officeDocument/2006/relationships/font" Target="fonts/DMSans-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3.gif"/><Relationship Id="rId6" Type="http://schemas.openxmlformats.org/officeDocument/2006/relationships/image" Target="../media/image2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83" name="Shape 83"/>
        <p:cNvGrpSpPr/>
        <p:nvPr/>
      </p:nvGrpSpPr>
      <p:grpSpPr>
        <a:xfrm>
          <a:off x="0" y="0"/>
          <a:ext cx="0" cy="0"/>
          <a:chOff x="0" y="0"/>
          <a:chExt cx="0" cy="0"/>
        </a:xfrm>
      </p:grpSpPr>
      <p:sp>
        <p:nvSpPr>
          <p:cNvPr id="84" name="Google Shape;84;p1"/>
          <p:cNvSpPr/>
          <p:nvPr/>
        </p:nvSpPr>
        <p:spPr>
          <a:xfrm>
            <a:off x="-213145" y="-6167752"/>
            <a:ext cx="19258069" cy="19258069"/>
          </a:xfrm>
          <a:custGeom>
            <a:rect b="b" l="l" r="r" t="t"/>
            <a:pathLst>
              <a:path extrusionOk="0" h="19258069" w="19258069">
                <a:moveTo>
                  <a:pt x="0" y="0"/>
                </a:moveTo>
                <a:lnTo>
                  <a:pt x="19258069" y="0"/>
                </a:lnTo>
                <a:lnTo>
                  <a:pt x="19258069"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
          <p:cNvSpPr/>
          <p:nvPr/>
        </p:nvSpPr>
        <p:spPr>
          <a:xfrm>
            <a:off x="10157176" y="2048132"/>
            <a:ext cx="7102124" cy="6266580"/>
          </a:xfrm>
          <a:custGeom>
            <a:rect b="b" l="l" r="r" t="t"/>
            <a:pathLst>
              <a:path extrusionOk="0" h="6266580" w="7102124">
                <a:moveTo>
                  <a:pt x="0" y="0"/>
                </a:moveTo>
                <a:lnTo>
                  <a:pt x="7102124" y="0"/>
                </a:lnTo>
                <a:lnTo>
                  <a:pt x="7102124" y="6266579"/>
                </a:lnTo>
                <a:lnTo>
                  <a:pt x="0" y="626657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txBox="1"/>
          <p:nvPr/>
        </p:nvSpPr>
        <p:spPr>
          <a:xfrm>
            <a:off x="1028700" y="3013229"/>
            <a:ext cx="9904619" cy="2392562"/>
          </a:xfrm>
          <a:prstGeom prst="rect">
            <a:avLst/>
          </a:prstGeom>
          <a:noFill/>
          <a:ln>
            <a:noFill/>
          </a:ln>
        </p:spPr>
        <p:txBody>
          <a:bodyPr anchorCtr="0" anchor="t" bIns="0" lIns="0" spcFirstLastPara="1" rIns="0" wrap="square" tIns="0">
            <a:spAutoFit/>
          </a:bodyPr>
          <a:lstStyle/>
          <a:p>
            <a:pPr indent="0" lvl="0" marL="0" marR="0" rtl="0" algn="l">
              <a:lnSpc>
                <a:spcPct val="139998"/>
              </a:lnSpc>
              <a:spcBef>
                <a:spcPts val="0"/>
              </a:spcBef>
              <a:spcAft>
                <a:spcPts val="0"/>
              </a:spcAft>
              <a:buNone/>
            </a:pPr>
            <a:r>
              <a:rPr b="1" lang="en-US" sz="12013">
                <a:solidFill>
                  <a:srgbClr val="343434"/>
                </a:solidFill>
                <a:latin typeface="Arial"/>
                <a:ea typeface="Arial"/>
                <a:cs typeface="Arial"/>
                <a:sym typeface="Arial"/>
              </a:rPr>
              <a:t>SYSTOLIC</a:t>
            </a:r>
            <a:endParaRPr/>
          </a:p>
        </p:txBody>
      </p:sp>
      <p:sp>
        <p:nvSpPr>
          <p:cNvPr id="87" name="Google Shape;87;p1"/>
          <p:cNvSpPr txBox="1"/>
          <p:nvPr/>
        </p:nvSpPr>
        <p:spPr>
          <a:xfrm>
            <a:off x="1028700" y="4620822"/>
            <a:ext cx="8626948" cy="2081449"/>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en-US" sz="10463">
                <a:solidFill>
                  <a:srgbClr val="343434"/>
                </a:solidFill>
                <a:latin typeface="Arial"/>
                <a:ea typeface="Arial"/>
                <a:cs typeface="Arial"/>
                <a:sym typeface="Arial"/>
              </a:rPr>
              <a:t>ARRAYS</a:t>
            </a:r>
            <a:endParaRPr/>
          </a:p>
        </p:txBody>
      </p:sp>
      <p:sp>
        <p:nvSpPr>
          <p:cNvPr id="88" name="Google Shape;88;p1"/>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164" name="Shape 164"/>
        <p:cNvGrpSpPr/>
        <p:nvPr/>
      </p:nvGrpSpPr>
      <p:grpSpPr>
        <a:xfrm>
          <a:off x="0" y="0"/>
          <a:ext cx="0" cy="0"/>
          <a:chOff x="0" y="0"/>
          <a:chExt cx="0" cy="0"/>
        </a:xfrm>
      </p:grpSpPr>
      <p:sp>
        <p:nvSpPr>
          <p:cNvPr id="165" name="Google Shape;165;p10"/>
          <p:cNvSpPr/>
          <p:nvPr/>
        </p:nvSpPr>
        <p:spPr>
          <a:xfrm>
            <a:off x="-485035" y="-4485535"/>
            <a:ext cx="19258069" cy="19258069"/>
          </a:xfrm>
          <a:custGeom>
            <a:rect b="b" l="l" r="r" t="t"/>
            <a:pathLst>
              <a:path extrusionOk="0" h="19258069" w="19258069">
                <a:moveTo>
                  <a:pt x="0" y="0"/>
                </a:moveTo>
                <a:lnTo>
                  <a:pt x="19258070" y="0"/>
                </a:lnTo>
                <a:lnTo>
                  <a:pt x="19258070"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0"/>
          <p:cNvSpPr/>
          <p:nvPr/>
        </p:nvSpPr>
        <p:spPr>
          <a:xfrm>
            <a:off x="581242" y="1485900"/>
            <a:ext cx="16175189" cy="7501244"/>
          </a:xfrm>
          <a:custGeom>
            <a:rect b="b" l="l" r="r" t="t"/>
            <a:pathLst>
              <a:path extrusionOk="0" h="7501244" w="16175189">
                <a:moveTo>
                  <a:pt x="0" y="0"/>
                </a:moveTo>
                <a:lnTo>
                  <a:pt x="16175189" y="0"/>
                </a:lnTo>
                <a:lnTo>
                  <a:pt x="16175189" y="7501244"/>
                </a:lnTo>
                <a:lnTo>
                  <a:pt x="0" y="750124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0"/>
          <p:cNvSpPr txBox="1"/>
          <p:nvPr/>
        </p:nvSpPr>
        <p:spPr>
          <a:xfrm>
            <a:off x="581242" y="276225"/>
            <a:ext cx="7072639" cy="12096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343434"/>
                </a:solidFill>
                <a:latin typeface="Arial"/>
                <a:ea typeface="Arial"/>
                <a:cs typeface="Arial"/>
                <a:sym typeface="Arial"/>
              </a:rPr>
              <a:t>TIME ANALYIS</a:t>
            </a:r>
            <a:endParaRPr/>
          </a:p>
        </p:txBody>
      </p:sp>
      <p:sp>
        <p:nvSpPr>
          <p:cNvPr id="168" name="Google Shape;168;p10"/>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Page103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172" name="Shape 172"/>
        <p:cNvGrpSpPr/>
        <p:nvPr/>
      </p:nvGrpSpPr>
      <p:grpSpPr>
        <a:xfrm>
          <a:off x="0" y="0"/>
          <a:ext cx="0" cy="0"/>
          <a:chOff x="0" y="0"/>
          <a:chExt cx="0" cy="0"/>
        </a:xfrm>
      </p:grpSpPr>
      <p:sp>
        <p:nvSpPr>
          <p:cNvPr id="173" name="Google Shape;173;p11"/>
          <p:cNvSpPr/>
          <p:nvPr/>
        </p:nvSpPr>
        <p:spPr>
          <a:xfrm>
            <a:off x="-485035" y="-4485535"/>
            <a:ext cx="19258069" cy="19258069"/>
          </a:xfrm>
          <a:custGeom>
            <a:rect b="b" l="l" r="r" t="t"/>
            <a:pathLst>
              <a:path extrusionOk="0" h="19258069" w="19258069">
                <a:moveTo>
                  <a:pt x="0" y="0"/>
                </a:moveTo>
                <a:lnTo>
                  <a:pt x="19258070" y="0"/>
                </a:lnTo>
                <a:lnTo>
                  <a:pt x="19258070"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1"/>
          <p:cNvSpPr/>
          <p:nvPr/>
        </p:nvSpPr>
        <p:spPr>
          <a:xfrm>
            <a:off x="581242" y="3954676"/>
            <a:ext cx="17310183" cy="1146800"/>
          </a:xfrm>
          <a:custGeom>
            <a:rect b="b" l="l" r="r" t="t"/>
            <a:pathLst>
              <a:path extrusionOk="0" h="1146800" w="17310183">
                <a:moveTo>
                  <a:pt x="0" y="0"/>
                </a:moveTo>
                <a:lnTo>
                  <a:pt x="17310183" y="0"/>
                </a:lnTo>
                <a:lnTo>
                  <a:pt x="17310183" y="1146800"/>
                </a:lnTo>
                <a:lnTo>
                  <a:pt x="0" y="1146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1"/>
          <p:cNvSpPr/>
          <p:nvPr/>
        </p:nvSpPr>
        <p:spPr>
          <a:xfrm>
            <a:off x="581242" y="5596776"/>
            <a:ext cx="6212551" cy="1283585"/>
          </a:xfrm>
          <a:custGeom>
            <a:rect b="b" l="l" r="r" t="t"/>
            <a:pathLst>
              <a:path extrusionOk="0" h="1283585" w="6212551">
                <a:moveTo>
                  <a:pt x="0" y="0"/>
                </a:moveTo>
                <a:lnTo>
                  <a:pt x="6212551" y="0"/>
                </a:lnTo>
                <a:lnTo>
                  <a:pt x="6212551" y="1283585"/>
                </a:lnTo>
                <a:lnTo>
                  <a:pt x="0" y="128358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11"/>
          <p:cNvSpPr/>
          <p:nvPr/>
        </p:nvSpPr>
        <p:spPr>
          <a:xfrm>
            <a:off x="9236333" y="5523134"/>
            <a:ext cx="5846824" cy="1430868"/>
          </a:xfrm>
          <a:custGeom>
            <a:rect b="b" l="l" r="r" t="t"/>
            <a:pathLst>
              <a:path extrusionOk="0" h="1430868" w="5846824">
                <a:moveTo>
                  <a:pt x="0" y="0"/>
                </a:moveTo>
                <a:lnTo>
                  <a:pt x="5846825" y="0"/>
                </a:lnTo>
                <a:lnTo>
                  <a:pt x="5846825" y="1430868"/>
                </a:lnTo>
                <a:lnTo>
                  <a:pt x="0" y="143086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11"/>
          <p:cNvSpPr txBox="1"/>
          <p:nvPr/>
        </p:nvSpPr>
        <p:spPr>
          <a:xfrm>
            <a:off x="581242" y="276225"/>
            <a:ext cx="7072639" cy="12096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343434"/>
                </a:solidFill>
                <a:latin typeface="Arial"/>
                <a:ea typeface="Arial"/>
                <a:cs typeface="Arial"/>
                <a:sym typeface="Arial"/>
              </a:rPr>
              <a:t>TIME ANALYIS</a:t>
            </a:r>
            <a:endParaRPr/>
          </a:p>
        </p:txBody>
      </p:sp>
      <p:sp>
        <p:nvSpPr>
          <p:cNvPr id="178" name="Google Shape;178;p11"/>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 11</a:t>
            </a:r>
            <a:endParaRPr/>
          </a:p>
        </p:txBody>
      </p:sp>
      <p:sp>
        <p:nvSpPr>
          <p:cNvPr id="179" name="Google Shape;179;p11"/>
          <p:cNvSpPr txBox="1"/>
          <p:nvPr/>
        </p:nvSpPr>
        <p:spPr>
          <a:xfrm>
            <a:off x="581242" y="2918013"/>
            <a:ext cx="10090500" cy="7386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lang="en-US" sz="1999">
                <a:solidFill>
                  <a:srgbClr val="343434"/>
                </a:solidFill>
                <a:latin typeface="Arial"/>
                <a:ea typeface="Arial"/>
                <a:cs typeface="Arial"/>
                <a:sym typeface="Arial"/>
              </a:rPr>
              <a:t>SET_OUTPUT_DELAY -CLOCK { CLK } 0.2 [GET_PORTS {P[0][0][0] P[0][0][1] P[0][0][2] P[0][1][0] P[0][1][1] P[0][1][2] P[1][0][0] P[1][0][1] P[1][0][2] P[1][1][0] P[1][1][1] P[1][1][2]}]</a:t>
            </a:r>
            <a:endParaRPr/>
          </a:p>
        </p:txBody>
      </p:sp>
      <p:sp>
        <p:nvSpPr>
          <p:cNvPr id="180" name="Google Shape;180;p11"/>
          <p:cNvSpPr txBox="1"/>
          <p:nvPr/>
        </p:nvSpPr>
        <p:spPr>
          <a:xfrm>
            <a:off x="581250" y="1881375"/>
            <a:ext cx="11572500" cy="7386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lang="en-US" sz="1999" u="none" strike="noStrike">
                <a:solidFill>
                  <a:srgbClr val="343434"/>
                </a:solidFill>
                <a:latin typeface="Arial"/>
                <a:ea typeface="Arial"/>
                <a:cs typeface="Arial"/>
                <a:sym typeface="Arial"/>
              </a:rPr>
              <a:t>SET_INPUT_DELAY -CLOCK { CLK } 0.2 [GET_PORTS {A[0][0][0] A[0][1][0] A[0][2][0] A[1][0][0] A[1][1][0] A[1][2][0] A[2][0][0] A[2][1][0] A[2][2][0] B[0][0][0] B[0][1][0] B[1][0][0] B[1][1][0]}]</a:t>
            </a:r>
            <a:endParaRPr/>
          </a:p>
        </p:txBody>
      </p:sp>
      <p:sp>
        <p:nvSpPr>
          <p:cNvPr id="181" name="Google Shape;181;p11"/>
          <p:cNvSpPr txBox="1"/>
          <p:nvPr/>
        </p:nvSpPr>
        <p:spPr>
          <a:xfrm>
            <a:off x="581250" y="1371200"/>
            <a:ext cx="6320100" cy="3078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lang="en-US" sz="1999" u="none" strike="noStrike">
                <a:solidFill>
                  <a:srgbClr val="343434"/>
                </a:solidFill>
                <a:latin typeface="Arial"/>
                <a:ea typeface="Arial"/>
                <a:cs typeface="Arial"/>
                <a:sym typeface="Arial"/>
              </a:rPr>
              <a:t>CREATE_CLOCK -NAME CLK -PERIOD 20.000</a:t>
            </a:r>
            <a:endParaRPr/>
          </a:p>
        </p:txBody>
      </p:sp>
      <p:sp>
        <p:nvSpPr>
          <p:cNvPr id="182" name="Google Shape;182;p11"/>
          <p:cNvSpPr txBox="1"/>
          <p:nvPr/>
        </p:nvSpPr>
        <p:spPr>
          <a:xfrm>
            <a:off x="-1357700" y="6975611"/>
            <a:ext cx="10090435" cy="396875"/>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lang="en-US" sz="1999">
                <a:solidFill>
                  <a:srgbClr val="343434"/>
                </a:solidFill>
                <a:latin typeface="Arial"/>
                <a:ea typeface="Arial"/>
                <a:cs typeface="Arial"/>
                <a:sym typeface="Arial"/>
              </a:rPr>
              <a:t>REPORT SETUP SUMMARY</a:t>
            </a:r>
            <a:endParaRPr/>
          </a:p>
        </p:txBody>
      </p:sp>
      <p:sp>
        <p:nvSpPr>
          <p:cNvPr id="183" name="Google Shape;183;p11"/>
          <p:cNvSpPr txBox="1"/>
          <p:nvPr/>
        </p:nvSpPr>
        <p:spPr>
          <a:xfrm>
            <a:off x="7168865" y="6975611"/>
            <a:ext cx="10090435" cy="396875"/>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lang="en-US" sz="1999">
                <a:solidFill>
                  <a:srgbClr val="343434"/>
                </a:solidFill>
                <a:latin typeface="Arial"/>
                <a:ea typeface="Arial"/>
                <a:cs typeface="Arial"/>
                <a:sym typeface="Arial"/>
              </a:rPr>
              <a:t>REPORT HOLD SUMMARY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187" name="Shape 187"/>
        <p:cNvGrpSpPr/>
        <p:nvPr/>
      </p:nvGrpSpPr>
      <p:grpSpPr>
        <a:xfrm>
          <a:off x="0" y="0"/>
          <a:ext cx="0" cy="0"/>
          <a:chOff x="0" y="0"/>
          <a:chExt cx="0" cy="0"/>
        </a:xfrm>
      </p:grpSpPr>
      <p:sp>
        <p:nvSpPr>
          <p:cNvPr id="188" name="Google Shape;188;p12"/>
          <p:cNvSpPr/>
          <p:nvPr/>
        </p:nvSpPr>
        <p:spPr>
          <a:xfrm>
            <a:off x="-485035" y="-4485535"/>
            <a:ext cx="19258069" cy="19258069"/>
          </a:xfrm>
          <a:custGeom>
            <a:rect b="b" l="l" r="r" t="t"/>
            <a:pathLst>
              <a:path extrusionOk="0" h="19258069" w="19258069">
                <a:moveTo>
                  <a:pt x="0" y="0"/>
                </a:moveTo>
                <a:lnTo>
                  <a:pt x="19258070" y="0"/>
                </a:lnTo>
                <a:lnTo>
                  <a:pt x="19258070"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2"/>
          <p:cNvSpPr/>
          <p:nvPr/>
        </p:nvSpPr>
        <p:spPr>
          <a:xfrm>
            <a:off x="5789725" y="6253101"/>
            <a:ext cx="4881944" cy="3283107"/>
          </a:xfrm>
          <a:custGeom>
            <a:rect b="b" l="l" r="r" t="t"/>
            <a:pathLst>
              <a:path extrusionOk="0" h="3283107" w="4881944">
                <a:moveTo>
                  <a:pt x="0" y="0"/>
                </a:moveTo>
                <a:lnTo>
                  <a:pt x="4881944" y="0"/>
                </a:lnTo>
                <a:lnTo>
                  <a:pt x="4881944" y="3283107"/>
                </a:lnTo>
                <a:lnTo>
                  <a:pt x="0" y="328310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12"/>
          <p:cNvSpPr txBox="1"/>
          <p:nvPr/>
        </p:nvSpPr>
        <p:spPr>
          <a:xfrm>
            <a:off x="581242" y="276225"/>
            <a:ext cx="7072639" cy="12096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343434"/>
                </a:solidFill>
                <a:latin typeface="Arial"/>
                <a:ea typeface="Arial"/>
                <a:cs typeface="Arial"/>
                <a:sym typeface="Arial"/>
              </a:rPr>
              <a:t>EXTRA NOTES</a:t>
            </a:r>
            <a:endParaRPr/>
          </a:p>
        </p:txBody>
      </p:sp>
      <p:sp>
        <p:nvSpPr>
          <p:cNvPr id="191" name="Google Shape;191;p12"/>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 12</a:t>
            </a:r>
            <a:endParaRPr/>
          </a:p>
        </p:txBody>
      </p:sp>
      <p:sp>
        <p:nvSpPr>
          <p:cNvPr id="192" name="Google Shape;192;p12"/>
          <p:cNvSpPr txBox="1"/>
          <p:nvPr/>
        </p:nvSpPr>
        <p:spPr>
          <a:xfrm>
            <a:off x="581242" y="2148101"/>
            <a:ext cx="10090435" cy="396875"/>
          </a:xfrm>
          <a:prstGeom prst="rect">
            <a:avLst/>
          </a:prstGeom>
          <a:noFill/>
          <a:ln>
            <a:noFill/>
          </a:ln>
        </p:spPr>
        <p:txBody>
          <a:bodyPr anchorCtr="0" anchor="t" bIns="0" lIns="0" spcFirstLastPara="1" rIns="0" wrap="square" tIns="0">
            <a:spAutoFit/>
          </a:bodyPr>
          <a:lstStyle/>
          <a:p>
            <a:pPr indent="-215898" lvl="1" marL="431797" marR="0" rtl="0" algn="l">
              <a:lnSpc>
                <a:spcPct val="140020"/>
              </a:lnSpc>
              <a:spcBef>
                <a:spcPts val="0"/>
              </a:spcBef>
              <a:spcAft>
                <a:spcPts val="0"/>
              </a:spcAft>
              <a:buClr>
                <a:srgbClr val="343434"/>
              </a:buClr>
              <a:buSzPts val="1999"/>
              <a:buFont typeface="Arial"/>
              <a:buChar char="•"/>
            </a:pPr>
            <a:r>
              <a:rPr b="0" i="0" lang="en-US" sz="1999" u="none" cap="none" strike="noStrike">
                <a:solidFill>
                  <a:srgbClr val="343434"/>
                </a:solidFill>
                <a:latin typeface="Arial"/>
                <a:ea typeface="Arial"/>
                <a:cs typeface="Arial"/>
                <a:sym typeface="Arial"/>
              </a:rPr>
              <a:t>This is different than the basic systolic array, where both inputs  flow sequentially.</a:t>
            </a:r>
            <a:endParaRPr/>
          </a:p>
        </p:txBody>
      </p:sp>
      <p:sp>
        <p:nvSpPr>
          <p:cNvPr id="193" name="Google Shape;193;p12"/>
          <p:cNvSpPr txBox="1"/>
          <p:nvPr/>
        </p:nvSpPr>
        <p:spPr>
          <a:xfrm>
            <a:off x="581242" y="1390650"/>
            <a:ext cx="17135838" cy="749300"/>
          </a:xfrm>
          <a:prstGeom prst="rect">
            <a:avLst/>
          </a:prstGeom>
          <a:noFill/>
          <a:ln>
            <a:noFill/>
          </a:ln>
        </p:spPr>
        <p:txBody>
          <a:bodyPr anchorCtr="0" anchor="t" bIns="0" lIns="0" spcFirstLastPara="1" rIns="0" wrap="square" tIns="0">
            <a:spAutoFit/>
          </a:bodyPr>
          <a:lstStyle/>
          <a:p>
            <a:pPr indent="-215898" lvl="1" marL="431797" marR="0" rtl="0" algn="l">
              <a:lnSpc>
                <a:spcPct val="140020"/>
              </a:lnSpc>
              <a:spcBef>
                <a:spcPts val="0"/>
              </a:spcBef>
              <a:spcAft>
                <a:spcPts val="0"/>
              </a:spcAft>
              <a:buClr>
                <a:srgbClr val="343434"/>
              </a:buClr>
              <a:buSzPts val="1999"/>
              <a:buFont typeface="Arial"/>
              <a:buChar char="•"/>
            </a:pPr>
            <a:r>
              <a:rPr b="0" i="0" lang="en-US" sz="1999" u="none" cap="none" strike="noStrike">
                <a:solidFill>
                  <a:srgbClr val="343434"/>
                </a:solidFill>
                <a:latin typeface="Arial"/>
                <a:ea typeface="Arial"/>
                <a:cs typeface="Arial"/>
                <a:sym typeface="Arial"/>
              </a:rPr>
              <a:t>In the proposed architecture, each data entry is read once and propagate through the different PEs to complete all of its processes. The number of PEs is equal to the number of elements in the output. By the end of the processing, the data only written to the memory once.</a:t>
            </a:r>
            <a:endParaRPr/>
          </a:p>
        </p:txBody>
      </p:sp>
      <p:sp>
        <p:nvSpPr>
          <p:cNvPr id="194" name="Google Shape;194;p12"/>
          <p:cNvSpPr txBox="1"/>
          <p:nvPr/>
        </p:nvSpPr>
        <p:spPr>
          <a:xfrm>
            <a:off x="581242" y="2554501"/>
            <a:ext cx="17135838" cy="396875"/>
          </a:xfrm>
          <a:prstGeom prst="rect">
            <a:avLst/>
          </a:prstGeom>
          <a:noFill/>
          <a:ln>
            <a:noFill/>
          </a:ln>
        </p:spPr>
        <p:txBody>
          <a:bodyPr anchorCtr="0" anchor="t" bIns="0" lIns="0" spcFirstLastPara="1" rIns="0" wrap="square" tIns="0">
            <a:spAutoFit/>
          </a:bodyPr>
          <a:lstStyle/>
          <a:p>
            <a:pPr indent="-215898" lvl="1" marL="431797" marR="0" rtl="0" algn="l">
              <a:lnSpc>
                <a:spcPct val="140020"/>
              </a:lnSpc>
              <a:spcBef>
                <a:spcPts val="0"/>
              </a:spcBef>
              <a:spcAft>
                <a:spcPts val="0"/>
              </a:spcAft>
              <a:buClr>
                <a:srgbClr val="343434"/>
              </a:buClr>
              <a:buSzPts val="1999"/>
              <a:buFont typeface="Arial"/>
              <a:buChar char="•"/>
            </a:pPr>
            <a:r>
              <a:rPr b="0" i="0" lang="en-US" sz="1999" u="none" cap="none" strike="noStrike">
                <a:solidFill>
                  <a:srgbClr val="343434"/>
                </a:solidFill>
                <a:latin typeface="Arial"/>
                <a:ea typeface="Arial"/>
                <a:cs typeface="Arial"/>
                <a:sym typeface="Arial"/>
              </a:rPr>
              <a:t>This is also different than the weight stationary, where the number of PEs is equal to the number of weights and each weight stays stationary in the PE.</a:t>
            </a:r>
            <a:endParaRPr/>
          </a:p>
        </p:txBody>
      </p:sp>
      <p:sp>
        <p:nvSpPr>
          <p:cNvPr id="195" name="Google Shape;195;p12"/>
          <p:cNvSpPr txBox="1"/>
          <p:nvPr/>
        </p:nvSpPr>
        <p:spPr>
          <a:xfrm>
            <a:off x="581242" y="5846700"/>
            <a:ext cx="6768852" cy="396875"/>
          </a:xfrm>
          <a:prstGeom prst="rect">
            <a:avLst/>
          </a:prstGeom>
          <a:noFill/>
          <a:ln>
            <a:noFill/>
          </a:ln>
        </p:spPr>
        <p:txBody>
          <a:bodyPr anchorCtr="0" anchor="t" bIns="0" lIns="0" spcFirstLastPara="1" rIns="0" wrap="square" tIns="0">
            <a:spAutoFit/>
          </a:bodyPr>
          <a:lstStyle/>
          <a:p>
            <a:pPr indent="-215898" lvl="1" marL="431797" marR="0" rtl="0" algn="l">
              <a:lnSpc>
                <a:spcPct val="140020"/>
              </a:lnSpc>
              <a:spcBef>
                <a:spcPts val="0"/>
              </a:spcBef>
              <a:spcAft>
                <a:spcPts val="0"/>
              </a:spcAft>
              <a:buClr>
                <a:srgbClr val="343434"/>
              </a:buClr>
              <a:buSzPts val="1999"/>
              <a:buFont typeface="Arial"/>
              <a:buChar char="•"/>
            </a:pPr>
            <a:r>
              <a:rPr b="1" i="0" lang="en-US" sz="1999" u="none" cap="none" strike="noStrike">
                <a:solidFill>
                  <a:srgbClr val="343434"/>
                </a:solidFill>
                <a:latin typeface="Arial"/>
                <a:ea typeface="Arial"/>
                <a:cs typeface="Arial"/>
                <a:sym typeface="Arial"/>
              </a:rPr>
              <a:t>This is also different from the row stationary architecture.</a:t>
            </a:r>
            <a:endParaRPr/>
          </a:p>
        </p:txBody>
      </p:sp>
      <p:pic>
        <p:nvPicPr>
          <p:cNvPr id="196" name="Google Shape;196;p12"/>
          <p:cNvPicPr preferRelativeResize="0"/>
          <p:nvPr/>
        </p:nvPicPr>
        <p:blipFill rotWithShape="1">
          <a:blip r:embed="rId5">
            <a:alphaModFix/>
          </a:blip>
          <a:srcRect b="0" l="0" r="0" t="0"/>
          <a:stretch/>
        </p:blipFill>
        <p:spPr>
          <a:xfrm>
            <a:off x="8839200" y="3050961"/>
            <a:ext cx="6096000" cy="2562225"/>
          </a:xfrm>
          <a:prstGeom prst="rect">
            <a:avLst/>
          </a:prstGeom>
          <a:noFill/>
          <a:ln>
            <a:noFill/>
          </a:ln>
        </p:spPr>
      </p:pic>
      <p:pic>
        <p:nvPicPr>
          <p:cNvPr id="197" name="Google Shape;197;p12"/>
          <p:cNvPicPr preferRelativeResize="0"/>
          <p:nvPr/>
        </p:nvPicPr>
        <p:blipFill rotWithShape="1">
          <a:blip r:embed="rId6">
            <a:alphaModFix/>
          </a:blip>
          <a:srcRect b="0" l="0" r="0" t="0"/>
          <a:stretch/>
        </p:blipFill>
        <p:spPr>
          <a:xfrm>
            <a:off x="2127513" y="3117936"/>
            <a:ext cx="6096000" cy="2562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92" name="Shape 92"/>
        <p:cNvGrpSpPr/>
        <p:nvPr/>
      </p:nvGrpSpPr>
      <p:grpSpPr>
        <a:xfrm>
          <a:off x="0" y="0"/>
          <a:ext cx="0" cy="0"/>
          <a:chOff x="0" y="0"/>
          <a:chExt cx="0" cy="0"/>
        </a:xfrm>
      </p:grpSpPr>
      <p:sp>
        <p:nvSpPr>
          <p:cNvPr id="93" name="Google Shape;93;p2"/>
          <p:cNvSpPr/>
          <p:nvPr/>
        </p:nvSpPr>
        <p:spPr>
          <a:xfrm>
            <a:off x="-485035" y="-4485535"/>
            <a:ext cx="19258069" cy="19258069"/>
          </a:xfrm>
          <a:custGeom>
            <a:rect b="b" l="l" r="r" t="t"/>
            <a:pathLst>
              <a:path extrusionOk="0" h="19258069" w="19258069">
                <a:moveTo>
                  <a:pt x="0" y="0"/>
                </a:moveTo>
                <a:lnTo>
                  <a:pt x="19258070" y="0"/>
                </a:lnTo>
                <a:lnTo>
                  <a:pt x="19258070"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2"/>
          <p:cNvSpPr/>
          <p:nvPr/>
        </p:nvSpPr>
        <p:spPr>
          <a:xfrm>
            <a:off x="1028700" y="1857313"/>
            <a:ext cx="8547040" cy="5132172"/>
          </a:xfrm>
          <a:custGeom>
            <a:rect b="b" l="l" r="r" t="t"/>
            <a:pathLst>
              <a:path extrusionOk="0" h="5132172" w="8547040">
                <a:moveTo>
                  <a:pt x="0" y="0"/>
                </a:moveTo>
                <a:lnTo>
                  <a:pt x="8547040" y="0"/>
                </a:lnTo>
                <a:lnTo>
                  <a:pt x="8547040" y="5132172"/>
                </a:lnTo>
                <a:lnTo>
                  <a:pt x="0" y="513217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2"/>
          <p:cNvSpPr/>
          <p:nvPr/>
        </p:nvSpPr>
        <p:spPr>
          <a:xfrm>
            <a:off x="10154531" y="1945248"/>
            <a:ext cx="7237384" cy="5044237"/>
          </a:xfrm>
          <a:custGeom>
            <a:rect b="b" l="l" r="r" t="t"/>
            <a:pathLst>
              <a:path extrusionOk="0" h="5044237" w="7237384">
                <a:moveTo>
                  <a:pt x="0" y="0"/>
                </a:moveTo>
                <a:lnTo>
                  <a:pt x="7237383" y="0"/>
                </a:lnTo>
                <a:lnTo>
                  <a:pt x="7237383" y="5044237"/>
                </a:lnTo>
                <a:lnTo>
                  <a:pt x="0" y="504423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2"/>
          <p:cNvSpPr txBox="1"/>
          <p:nvPr/>
        </p:nvSpPr>
        <p:spPr>
          <a:xfrm>
            <a:off x="581242" y="276225"/>
            <a:ext cx="7072639" cy="12096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343434"/>
                </a:solidFill>
                <a:latin typeface="Arial"/>
                <a:ea typeface="Arial"/>
                <a:cs typeface="Arial"/>
                <a:sym typeface="Arial"/>
              </a:rPr>
              <a:t>2D CONVOLUTION</a:t>
            </a:r>
            <a:endParaRPr/>
          </a:p>
        </p:txBody>
      </p:sp>
      <p:sp>
        <p:nvSpPr>
          <p:cNvPr id="97" name="Google Shape;97;p2"/>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 02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101" name="Shape 101"/>
        <p:cNvGrpSpPr/>
        <p:nvPr/>
      </p:nvGrpSpPr>
      <p:grpSpPr>
        <a:xfrm>
          <a:off x="0" y="0"/>
          <a:ext cx="0" cy="0"/>
          <a:chOff x="0" y="0"/>
          <a:chExt cx="0" cy="0"/>
        </a:xfrm>
      </p:grpSpPr>
      <p:sp>
        <p:nvSpPr>
          <p:cNvPr id="102" name="Google Shape;102;p3"/>
          <p:cNvSpPr/>
          <p:nvPr/>
        </p:nvSpPr>
        <p:spPr>
          <a:xfrm>
            <a:off x="-485035" y="-4485535"/>
            <a:ext cx="19258069" cy="19258069"/>
          </a:xfrm>
          <a:custGeom>
            <a:rect b="b" l="l" r="r" t="t"/>
            <a:pathLst>
              <a:path extrusionOk="0" h="19258069" w="19258069">
                <a:moveTo>
                  <a:pt x="0" y="0"/>
                </a:moveTo>
                <a:lnTo>
                  <a:pt x="19258070" y="0"/>
                </a:lnTo>
                <a:lnTo>
                  <a:pt x="19258070"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3"/>
          <p:cNvSpPr/>
          <p:nvPr/>
        </p:nvSpPr>
        <p:spPr>
          <a:xfrm>
            <a:off x="8520491" y="1687463"/>
            <a:ext cx="8926732" cy="7342237"/>
          </a:xfrm>
          <a:custGeom>
            <a:rect b="b" l="l" r="r" t="t"/>
            <a:pathLst>
              <a:path extrusionOk="0" h="7342237" w="8926732">
                <a:moveTo>
                  <a:pt x="0" y="0"/>
                </a:moveTo>
                <a:lnTo>
                  <a:pt x="8926733" y="0"/>
                </a:lnTo>
                <a:lnTo>
                  <a:pt x="8926733" y="7342237"/>
                </a:lnTo>
                <a:lnTo>
                  <a:pt x="0" y="734223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3"/>
          <p:cNvSpPr txBox="1"/>
          <p:nvPr/>
        </p:nvSpPr>
        <p:spPr>
          <a:xfrm>
            <a:off x="1028700" y="3289454"/>
            <a:ext cx="7072500" cy="2216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343434"/>
                </a:solidFill>
                <a:latin typeface="Arial"/>
                <a:ea typeface="Arial"/>
                <a:cs typeface="Arial"/>
                <a:sym typeface="Arial"/>
              </a:rPr>
              <a:t>PE </a:t>
            </a:r>
            <a:r>
              <a:rPr b="1" lang="en-US" sz="6000">
                <a:solidFill>
                  <a:srgbClr val="343434"/>
                </a:solidFill>
              </a:rPr>
              <a:t>IMPLEMENTATION</a:t>
            </a:r>
            <a:endParaRPr/>
          </a:p>
        </p:txBody>
      </p:sp>
      <p:sp>
        <p:nvSpPr>
          <p:cNvPr id="105" name="Google Shape;105;p3"/>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 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109" name="Shape 109"/>
        <p:cNvGrpSpPr/>
        <p:nvPr/>
      </p:nvGrpSpPr>
      <p:grpSpPr>
        <a:xfrm>
          <a:off x="0" y="0"/>
          <a:ext cx="0" cy="0"/>
          <a:chOff x="0" y="0"/>
          <a:chExt cx="0" cy="0"/>
        </a:xfrm>
      </p:grpSpPr>
      <p:sp>
        <p:nvSpPr>
          <p:cNvPr id="110" name="Google Shape;110;p4"/>
          <p:cNvSpPr/>
          <p:nvPr/>
        </p:nvSpPr>
        <p:spPr>
          <a:xfrm>
            <a:off x="-485035" y="-4485535"/>
            <a:ext cx="19258069" cy="19258069"/>
          </a:xfrm>
          <a:custGeom>
            <a:rect b="b" l="l" r="r" t="t"/>
            <a:pathLst>
              <a:path extrusionOk="0" h="19258069" w="19258069">
                <a:moveTo>
                  <a:pt x="0" y="0"/>
                </a:moveTo>
                <a:lnTo>
                  <a:pt x="19258070" y="0"/>
                </a:lnTo>
                <a:lnTo>
                  <a:pt x="19258070"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4"/>
          <p:cNvSpPr/>
          <p:nvPr/>
        </p:nvSpPr>
        <p:spPr>
          <a:xfrm>
            <a:off x="9152104" y="571500"/>
            <a:ext cx="7101459" cy="8686800"/>
          </a:xfrm>
          <a:custGeom>
            <a:rect b="b" l="l" r="r" t="t"/>
            <a:pathLst>
              <a:path extrusionOk="0" h="8686800" w="7101459">
                <a:moveTo>
                  <a:pt x="0" y="0"/>
                </a:moveTo>
                <a:lnTo>
                  <a:pt x="7101459" y="0"/>
                </a:lnTo>
                <a:lnTo>
                  <a:pt x="7101459" y="8686800"/>
                </a:lnTo>
                <a:lnTo>
                  <a:pt x="0" y="8686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4"/>
          <p:cNvSpPr/>
          <p:nvPr/>
        </p:nvSpPr>
        <p:spPr>
          <a:xfrm>
            <a:off x="581242" y="1485900"/>
            <a:ext cx="7743254" cy="7772400"/>
          </a:xfrm>
          <a:custGeom>
            <a:rect b="b" l="l" r="r" t="t"/>
            <a:pathLst>
              <a:path extrusionOk="0" h="7772400" w="7743254">
                <a:moveTo>
                  <a:pt x="0" y="0"/>
                </a:moveTo>
                <a:lnTo>
                  <a:pt x="7743254" y="0"/>
                </a:lnTo>
                <a:lnTo>
                  <a:pt x="7743254" y="7772400"/>
                </a:lnTo>
                <a:lnTo>
                  <a:pt x="0" y="77724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4"/>
          <p:cNvSpPr txBox="1"/>
          <p:nvPr/>
        </p:nvSpPr>
        <p:spPr>
          <a:xfrm>
            <a:off x="581242" y="276225"/>
            <a:ext cx="7072639" cy="12096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343434"/>
                </a:solidFill>
                <a:latin typeface="Arial"/>
                <a:ea typeface="Arial"/>
                <a:cs typeface="Arial"/>
                <a:sym typeface="Arial"/>
              </a:rPr>
              <a:t>SYSTOLIC ARRAY</a:t>
            </a:r>
            <a:endParaRPr/>
          </a:p>
        </p:txBody>
      </p:sp>
      <p:sp>
        <p:nvSpPr>
          <p:cNvPr id="114" name="Google Shape;114;p4"/>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 04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118" name="Shape 118"/>
        <p:cNvGrpSpPr/>
        <p:nvPr/>
      </p:nvGrpSpPr>
      <p:grpSpPr>
        <a:xfrm>
          <a:off x="0" y="0"/>
          <a:ext cx="0" cy="0"/>
          <a:chOff x="0" y="0"/>
          <a:chExt cx="0" cy="0"/>
        </a:xfrm>
      </p:grpSpPr>
      <p:sp>
        <p:nvSpPr>
          <p:cNvPr id="119" name="Google Shape;119;p5"/>
          <p:cNvSpPr/>
          <p:nvPr/>
        </p:nvSpPr>
        <p:spPr>
          <a:xfrm>
            <a:off x="-485035" y="-4485535"/>
            <a:ext cx="19258069" cy="19258069"/>
          </a:xfrm>
          <a:custGeom>
            <a:rect b="b" l="l" r="r" t="t"/>
            <a:pathLst>
              <a:path extrusionOk="0" h="19258069" w="19258069">
                <a:moveTo>
                  <a:pt x="0" y="0"/>
                </a:moveTo>
                <a:lnTo>
                  <a:pt x="19258070" y="0"/>
                </a:lnTo>
                <a:lnTo>
                  <a:pt x="19258070"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5"/>
          <p:cNvSpPr/>
          <p:nvPr/>
        </p:nvSpPr>
        <p:spPr>
          <a:xfrm>
            <a:off x="581242" y="1485900"/>
            <a:ext cx="5358776" cy="8389474"/>
          </a:xfrm>
          <a:custGeom>
            <a:rect b="b" l="l" r="r" t="t"/>
            <a:pathLst>
              <a:path extrusionOk="0" h="8389474" w="5358776">
                <a:moveTo>
                  <a:pt x="0" y="0"/>
                </a:moveTo>
                <a:lnTo>
                  <a:pt x="5358777" y="0"/>
                </a:lnTo>
                <a:lnTo>
                  <a:pt x="5358777" y="8389473"/>
                </a:lnTo>
                <a:lnTo>
                  <a:pt x="0" y="838947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5"/>
          <p:cNvSpPr/>
          <p:nvPr/>
        </p:nvSpPr>
        <p:spPr>
          <a:xfrm>
            <a:off x="7653881" y="571500"/>
            <a:ext cx="7493334" cy="6069600"/>
          </a:xfrm>
          <a:custGeom>
            <a:rect b="b" l="l" r="r" t="t"/>
            <a:pathLst>
              <a:path extrusionOk="0" h="6069600" w="7493334">
                <a:moveTo>
                  <a:pt x="0" y="0"/>
                </a:moveTo>
                <a:lnTo>
                  <a:pt x="7493333" y="0"/>
                </a:lnTo>
                <a:lnTo>
                  <a:pt x="7493333" y="6069601"/>
                </a:lnTo>
                <a:lnTo>
                  <a:pt x="0" y="606960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5"/>
          <p:cNvSpPr/>
          <p:nvPr/>
        </p:nvSpPr>
        <p:spPr>
          <a:xfrm>
            <a:off x="7653881" y="6834587"/>
            <a:ext cx="4588740" cy="1624585"/>
          </a:xfrm>
          <a:custGeom>
            <a:rect b="b" l="l" r="r" t="t"/>
            <a:pathLst>
              <a:path extrusionOk="0" h="1624585" w="4588740">
                <a:moveTo>
                  <a:pt x="0" y="0"/>
                </a:moveTo>
                <a:lnTo>
                  <a:pt x="4588739" y="0"/>
                </a:lnTo>
                <a:lnTo>
                  <a:pt x="4588739" y="1624585"/>
                </a:lnTo>
                <a:lnTo>
                  <a:pt x="0" y="162458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5"/>
          <p:cNvSpPr txBox="1"/>
          <p:nvPr/>
        </p:nvSpPr>
        <p:spPr>
          <a:xfrm>
            <a:off x="581242" y="276225"/>
            <a:ext cx="7072639" cy="12096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343434"/>
                </a:solidFill>
                <a:latin typeface="Arial"/>
                <a:ea typeface="Arial"/>
                <a:cs typeface="Arial"/>
                <a:sym typeface="Arial"/>
              </a:rPr>
              <a:t>TESTBENCH</a:t>
            </a:r>
            <a:endParaRPr/>
          </a:p>
        </p:txBody>
      </p:sp>
      <p:sp>
        <p:nvSpPr>
          <p:cNvPr id="124" name="Google Shape;124;p5"/>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 05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128" name="Shape 128"/>
        <p:cNvGrpSpPr/>
        <p:nvPr/>
      </p:nvGrpSpPr>
      <p:grpSpPr>
        <a:xfrm>
          <a:off x="0" y="0"/>
          <a:ext cx="0" cy="0"/>
          <a:chOff x="0" y="0"/>
          <a:chExt cx="0" cy="0"/>
        </a:xfrm>
      </p:grpSpPr>
      <p:sp>
        <p:nvSpPr>
          <p:cNvPr id="129" name="Google Shape;129;p6"/>
          <p:cNvSpPr/>
          <p:nvPr/>
        </p:nvSpPr>
        <p:spPr>
          <a:xfrm>
            <a:off x="-485035" y="-4485535"/>
            <a:ext cx="19258069" cy="19258069"/>
          </a:xfrm>
          <a:custGeom>
            <a:rect b="b" l="l" r="r" t="t"/>
            <a:pathLst>
              <a:path extrusionOk="0" h="19258069" w="19258069">
                <a:moveTo>
                  <a:pt x="0" y="0"/>
                </a:moveTo>
                <a:lnTo>
                  <a:pt x="19258070" y="0"/>
                </a:lnTo>
                <a:lnTo>
                  <a:pt x="19258070"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6"/>
          <p:cNvSpPr/>
          <p:nvPr/>
        </p:nvSpPr>
        <p:spPr>
          <a:xfrm>
            <a:off x="8921862" y="1028700"/>
            <a:ext cx="8337438" cy="7824364"/>
          </a:xfrm>
          <a:custGeom>
            <a:rect b="b" l="l" r="r" t="t"/>
            <a:pathLst>
              <a:path extrusionOk="0" h="7824364" w="8337438">
                <a:moveTo>
                  <a:pt x="0" y="0"/>
                </a:moveTo>
                <a:lnTo>
                  <a:pt x="8337438" y="0"/>
                </a:lnTo>
                <a:lnTo>
                  <a:pt x="8337438" y="7824364"/>
                </a:lnTo>
                <a:lnTo>
                  <a:pt x="0" y="782436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6"/>
          <p:cNvSpPr/>
          <p:nvPr/>
        </p:nvSpPr>
        <p:spPr>
          <a:xfrm>
            <a:off x="432049" y="1485900"/>
            <a:ext cx="4864616" cy="3454983"/>
          </a:xfrm>
          <a:custGeom>
            <a:rect b="b" l="l" r="r" t="t"/>
            <a:pathLst>
              <a:path extrusionOk="0" h="3454983" w="4864616">
                <a:moveTo>
                  <a:pt x="0" y="0"/>
                </a:moveTo>
                <a:lnTo>
                  <a:pt x="4864616" y="0"/>
                </a:lnTo>
                <a:lnTo>
                  <a:pt x="4864616" y="3454982"/>
                </a:lnTo>
                <a:lnTo>
                  <a:pt x="0" y="345498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6"/>
          <p:cNvSpPr/>
          <p:nvPr/>
        </p:nvSpPr>
        <p:spPr>
          <a:xfrm>
            <a:off x="432049" y="5143500"/>
            <a:ext cx="4864616" cy="3682816"/>
          </a:xfrm>
          <a:custGeom>
            <a:rect b="b" l="l" r="r" t="t"/>
            <a:pathLst>
              <a:path extrusionOk="0" h="3682816" w="4864616">
                <a:moveTo>
                  <a:pt x="0" y="0"/>
                </a:moveTo>
                <a:lnTo>
                  <a:pt x="4864616" y="0"/>
                </a:lnTo>
                <a:lnTo>
                  <a:pt x="4864616" y="3682816"/>
                </a:lnTo>
                <a:lnTo>
                  <a:pt x="0" y="36828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6"/>
          <p:cNvSpPr txBox="1"/>
          <p:nvPr/>
        </p:nvSpPr>
        <p:spPr>
          <a:xfrm>
            <a:off x="432049" y="276225"/>
            <a:ext cx="7072639" cy="12096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343434"/>
                </a:solidFill>
                <a:latin typeface="Arial"/>
                <a:ea typeface="Arial"/>
                <a:cs typeface="Arial"/>
                <a:sym typeface="Arial"/>
              </a:rPr>
              <a:t>PIN ASSIGNMENT</a:t>
            </a:r>
            <a:endParaRPr/>
          </a:p>
        </p:txBody>
      </p:sp>
      <p:sp>
        <p:nvSpPr>
          <p:cNvPr id="134" name="Google Shape;134;p6"/>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 06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138" name="Shape 138"/>
        <p:cNvGrpSpPr/>
        <p:nvPr/>
      </p:nvGrpSpPr>
      <p:grpSpPr>
        <a:xfrm>
          <a:off x="0" y="0"/>
          <a:ext cx="0" cy="0"/>
          <a:chOff x="0" y="0"/>
          <a:chExt cx="0" cy="0"/>
        </a:xfrm>
      </p:grpSpPr>
      <p:sp>
        <p:nvSpPr>
          <p:cNvPr id="139" name="Google Shape;139;p7"/>
          <p:cNvSpPr/>
          <p:nvPr/>
        </p:nvSpPr>
        <p:spPr>
          <a:xfrm>
            <a:off x="-485035" y="-4485535"/>
            <a:ext cx="19258069" cy="19258069"/>
          </a:xfrm>
          <a:custGeom>
            <a:rect b="b" l="l" r="r" t="t"/>
            <a:pathLst>
              <a:path extrusionOk="0" h="19258069" w="19258069">
                <a:moveTo>
                  <a:pt x="0" y="0"/>
                </a:moveTo>
                <a:lnTo>
                  <a:pt x="19258070" y="0"/>
                </a:lnTo>
                <a:lnTo>
                  <a:pt x="19258070"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7"/>
          <p:cNvSpPr/>
          <p:nvPr/>
        </p:nvSpPr>
        <p:spPr>
          <a:xfrm>
            <a:off x="593871" y="1485900"/>
            <a:ext cx="10629103" cy="8556428"/>
          </a:xfrm>
          <a:custGeom>
            <a:rect b="b" l="l" r="r" t="t"/>
            <a:pathLst>
              <a:path extrusionOk="0" h="8556428" w="10629103">
                <a:moveTo>
                  <a:pt x="0" y="0"/>
                </a:moveTo>
                <a:lnTo>
                  <a:pt x="10629103" y="0"/>
                </a:lnTo>
                <a:lnTo>
                  <a:pt x="10629103" y="8556428"/>
                </a:lnTo>
                <a:lnTo>
                  <a:pt x="0" y="855642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7"/>
          <p:cNvSpPr txBox="1"/>
          <p:nvPr/>
        </p:nvSpPr>
        <p:spPr>
          <a:xfrm>
            <a:off x="593871" y="276225"/>
            <a:ext cx="11148751" cy="12096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343434"/>
                </a:solidFill>
                <a:latin typeface="Arial"/>
                <a:ea typeface="Arial"/>
                <a:cs typeface="Arial"/>
                <a:sym typeface="Arial"/>
              </a:rPr>
              <a:t>RTL</a:t>
            </a:r>
            <a:endParaRPr/>
          </a:p>
        </p:txBody>
      </p:sp>
      <p:sp>
        <p:nvSpPr>
          <p:cNvPr id="142" name="Google Shape;142;p7"/>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 07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146" name="Shape 146"/>
        <p:cNvGrpSpPr/>
        <p:nvPr/>
      </p:nvGrpSpPr>
      <p:grpSpPr>
        <a:xfrm>
          <a:off x="0" y="0"/>
          <a:ext cx="0" cy="0"/>
          <a:chOff x="0" y="0"/>
          <a:chExt cx="0" cy="0"/>
        </a:xfrm>
      </p:grpSpPr>
      <p:sp>
        <p:nvSpPr>
          <p:cNvPr id="147" name="Google Shape;147;p8"/>
          <p:cNvSpPr/>
          <p:nvPr/>
        </p:nvSpPr>
        <p:spPr>
          <a:xfrm>
            <a:off x="-485035" y="-4485535"/>
            <a:ext cx="19258069" cy="19258069"/>
          </a:xfrm>
          <a:custGeom>
            <a:rect b="b" l="l" r="r" t="t"/>
            <a:pathLst>
              <a:path extrusionOk="0" h="19258069" w="19258069">
                <a:moveTo>
                  <a:pt x="0" y="0"/>
                </a:moveTo>
                <a:lnTo>
                  <a:pt x="19258070" y="0"/>
                </a:lnTo>
                <a:lnTo>
                  <a:pt x="19258070"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8"/>
          <p:cNvSpPr/>
          <p:nvPr/>
        </p:nvSpPr>
        <p:spPr>
          <a:xfrm>
            <a:off x="593871" y="1485900"/>
            <a:ext cx="14045888" cy="8111500"/>
          </a:xfrm>
          <a:custGeom>
            <a:rect b="b" l="l" r="r" t="t"/>
            <a:pathLst>
              <a:path extrusionOk="0" h="8111500" w="14045888">
                <a:moveTo>
                  <a:pt x="0" y="0"/>
                </a:moveTo>
                <a:lnTo>
                  <a:pt x="14045888" y="0"/>
                </a:lnTo>
                <a:lnTo>
                  <a:pt x="14045888" y="8111500"/>
                </a:lnTo>
                <a:lnTo>
                  <a:pt x="0" y="81115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8"/>
          <p:cNvSpPr txBox="1"/>
          <p:nvPr/>
        </p:nvSpPr>
        <p:spPr>
          <a:xfrm>
            <a:off x="593871" y="276225"/>
            <a:ext cx="11148751" cy="12096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343434"/>
                </a:solidFill>
                <a:latin typeface="Arial"/>
                <a:ea typeface="Arial"/>
                <a:cs typeface="Arial"/>
                <a:sym typeface="Arial"/>
              </a:rPr>
              <a:t>TECHNOLOGY MAP VIEWER</a:t>
            </a:r>
            <a:endParaRPr/>
          </a:p>
        </p:txBody>
      </p:sp>
      <p:sp>
        <p:nvSpPr>
          <p:cNvPr id="150" name="Google Shape;150;p8"/>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 08</a:t>
            </a:r>
            <a:endParaRPr/>
          </a:p>
        </p:txBody>
      </p:sp>
      <p:sp>
        <p:nvSpPr>
          <p:cNvPr id="151" name="Google Shape;151;p8"/>
          <p:cNvSpPr txBox="1"/>
          <p:nvPr/>
        </p:nvSpPr>
        <p:spPr>
          <a:xfrm>
            <a:off x="10742175" y="255200"/>
            <a:ext cx="5835900" cy="9234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US" sz="6000">
                <a:solidFill>
                  <a:srgbClr val="343434"/>
                </a:solidFill>
                <a:latin typeface="Arial"/>
                <a:ea typeface="Arial"/>
                <a:cs typeface="Arial"/>
                <a:sym typeface="Arial"/>
              </a:rPr>
              <a:t>POST-FITTING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EC"/>
        </a:solidFill>
      </p:bgPr>
    </p:bg>
    <p:spTree>
      <p:nvGrpSpPr>
        <p:cNvPr id="155" name="Shape 155"/>
        <p:cNvGrpSpPr/>
        <p:nvPr/>
      </p:nvGrpSpPr>
      <p:grpSpPr>
        <a:xfrm>
          <a:off x="0" y="0"/>
          <a:ext cx="0" cy="0"/>
          <a:chOff x="0" y="0"/>
          <a:chExt cx="0" cy="0"/>
        </a:xfrm>
      </p:grpSpPr>
      <p:sp>
        <p:nvSpPr>
          <p:cNvPr id="156" name="Google Shape;156;p9"/>
          <p:cNvSpPr/>
          <p:nvPr/>
        </p:nvSpPr>
        <p:spPr>
          <a:xfrm>
            <a:off x="-485035" y="-4485535"/>
            <a:ext cx="19258069" cy="19258069"/>
          </a:xfrm>
          <a:custGeom>
            <a:rect b="b" l="l" r="r" t="t"/>
            <a:pathLst>
              <a:path extrusionOk="0" h="19258069" w="19258069">
                <a:moveTo>
                  <a:pt x="0" y="0"/>
                </a:moveTo>
                <a:lnTo>
                  <a:pt x="19258070" y="0"/>
                </a:lnTo>
                <a:lnTo>
                  <a:pt x="19258070" y="19258070"/>
                </a:lnTo>
                <a:lnTo>
                  <a:pt x="0" y="19258070"/>
                </a:lnTo>
                <a:lnTo>
                  <a:pt x="0" y="0"/>
                </a:lnTo>
                <a:close/>
              </a:path>
            </a:pathLst>
          </a:custGeom>
          <a:blipFill rotWithShape="1">
            <a:blip r:embed="rId3">
              <a:alphaModFix amt="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9"/>
          <p:cNvSpPr/>
          <p:nvPr/>
        </p:nvSpPr>
        <p:spPr>
          <a:xfrm>
            <a:off x="1278748" y="1485900"/>
            <a:ext cx="11148751" cy="7818061"/>
          </a:xfrm>
          <a:custGeom>
            <a:rect b="b" l="l" r="r" t="t"/>
            <a:pathLst>
              <a:path extrusionOk="0" h="7818061" w="11148751">
                <a:moveTo>
                  <a:pt x="0" y="0"/>
                </a:moveTo>
                <a:lnTo>
                  <a:pt x="11148751" y="0"/>
                </a:lnTo>
                <a:lnTo>
                  <a:pt x="11148751" y="7818061"/>
                </a:lnTo>
                <a:lnTo>
                  <a:pt x="0" y="78180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9"/>
          <p:cNvSpPr txBox="1"/>
          <p:nvPr/>
        </p:nvSpPr>
        <p:spPr>
          <a:xfrm>
            <a:off x="593871" y="276225"/>
            <a:ext cx="11148751" cy="12096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343434"/>
                </a:solidFill>
                <a:latin typeface="Arial"/>
                <a:ea typeface="Arial"/>
                <a:cs typeface="Arial"/>
                <a:sym typeface="Arial"/>
              </a:rPr>
              <a:t>TECHNOLOGY MAP VIEWER</a:t>
            </a:r>
            <a:endParaRPr/>
          </a:p>
        </p:txBody>
      </p:sp>
      <p:sp>
        <p:nvSpPr>
          <p:cNvPr id="159" name="Google Shape;159;p9"/>
          <p:cNvSpPr txBox="1"/>
          <p:nvPr/>
        </p:nvSpPr>
        <p:spPr>
          <a:xfrm>
            <a:off x="16253563" y="8991600"/>
            <a:ext cx="1005737" cy="266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500">
                <a:solidFill>
                  <a:srgbClr val="343434"/>
                </a:solidFill>
                <a:latin typeface="DM Sans"/>
                <a:ea typeface="DM Sans"/>
                <a:cs typeface="DM Sans"/>
                <a:sym typeface="DM Sans"/>
              </a:rPr>
              <a:t>Page 09</a:t>
            </a:r>
            <a:endParaRPr/>
          </a:p>
        </p:txBody>
      </p:sp>
      <p:sp>
        <p:nvSpPr>
          <p:cNvPr id="160" name="Google Shape;160;p9"/>
          <p:cNvSpPr txBox="1"/>
          <p:nvPr/>
        </p:nvSpPr>
        <p:spPr>
          <a:xfrm>
            <a:off x="11187025" y="276225"/>
            <a:ext cx="5828400" cy="9234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US" sz="6000">
                <a:solidFill>
                  <a:srgbClr val="343434"/>
                </a:solidFill>
                <a:latin typeface="Arial"/>
                <a:ea typeface="Arial"/>
                <a:cs typeface="Arial"/>
                <a:sym typeface="Arial"/>
              </a:rPr>
              <a:t>POST-MAPPING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